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80" r:id="rId3"/>
    <p:sldId id="297" r:id="rId4"/>
    <p:sldId id="298" r:id="rId5"/>
    <p:sldId id="284" r:id="rId6"/>
    <p:sldId id="296" r:id="rId7"/>
    <p:sldId id="286" r:id="rId8"/>
    <p:sldId id="287" r:id="rId9"/>
    <p:sldId id="288" r:id="rId10"/>
    <p:sldId id="299" r:id="rId11"/>
    <p:sldId id="291" r:id="rId12"/>
    <p:sldId id="301" r:id="rId13"/>
    <p:sldId id="258" r:id="rId14"/>
    <p:sldId id="273" r:id="rId15"/>
    <p:sldId id="295" r:id="rId16"/>
    <p:sldId id="259" r:id="rId17"/>
    <p:sldId id="300" r:id="rId18"/>
    <p:sldId id="266" r:id="rId19"/>
    <p:sldId id="293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D3569"/>
    <a:srgbClr val="143F72"/>
    <a:srgbClr val="335893"/>
    <a:srgbClr val="32379E"/>
    <a:srgbClr val="1D2469"/>
    <a:srgbClr val="526E74"/>
    <a:srgbClr val="55716C"/>
    <a:srgbClr val="4C7A78"/>
    <a:srgbClr val="447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2EBBEB-02CA-450A-ADF0-7E1C99D8D2D1}" type="doc">
      <dgm:prSet loTypeId="urn:microsoft.com/office/officeart/2005/8/layout/hProcess11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FE47FBD5-A719-41B1-B14E-1999BDDE6C3C}" type="pres">
      <dgm:prSet presAssocID="{A82EBBEB-02CA-450A-ADF0-7E1C99D8D2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C72F22C-099E-498D-8DC7-9B2A966FB234}" type="pres">
      <dgm:prSet presAssocID="{A82EBBEB-02CA-450A-ADF0-7E1C99D8D2D1}" presName="arrow" presStyleLbl="bgShp" presStyleIdx="0" presStyleCnt="1" custLinFactNeighborY="2381"/>
      <dgm:spPr/>
    </dgm:pt>
    <dgm:pt modelId="{644FC417-65C4-4A14-9BD3-0B4FE4983038}" type="pres">
      <dgm:prSet presAssocID="{A82EBBEB-02CA-450A-ADF0-7E1C99D8D2D1}" presName="points" presStyleCnt="0"/>
      <dgm:spPr/>
    </dgm:pt>
  </dgm:ptLst>
  <dgm:cxnLst>
    <dgm:cxn modelId="{787B4991-23EE-40EB-90CF-0BF947B6C155}" type="presOf" srcId="{A82EBBEB-02CA-450A-ADF0-7E1C99D8D2D1}" destId="{FE47FBD5-A719-41B1-B14E-1999BDDE6C3C}" srcOrd="0" destOrd="0" presId="urn:microsoft.com/office/officeart/2005/8/layout/hProcess11"/>
    <dgm:cxn modelId="{9FBCCE26-D528-436C-A455-C12502BF5EB6}" type="presParOf" srcId="{FE47FBD5-A719-41B1-B14E-1999BDDE6C3C}" destId="{AC72F22C-099E-498D-8DC7-9B2A966FB234}" srcOrd="0" destOrd="0" presId="urn:microsoft.com/office/officeart/2005/8/layout/hProcess11"/>
    <dgm:cxn modelId="{BF0CECB6-5985-4D95-822F-8CEE2D74F383}" type="presParOf" srcId="{FE47FBD5-A719-41B1-B14E-1999BDDE6C3C}" destId="{644FC417-65C4-4A14-9BD3-0B4FE4983038}" srcOrd="1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72F22C-099E-498D-8DC7-9B2A966FB234}">
      <dsp:nvSpPr>
        <dsp:cNvPr id="0" name=""/>
        <dsp:cNvSpPr/>
      </dsp:nvSpPr>
      <dsp:spPr>
        <a:xfrm>
          <a:off x="0" y="936104"/>
          <a:ext cx="8712968" cy="1209734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3E430-FB5D-48BF-8F41-3040E9448E5C}" type="datetimeFigureOut">
              <a:rPr lang="fr-FR" smtClean="0"/>
              <a:t>19/05/2025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FEB88-C579-4AE5-9059-111F958D41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39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5638" cy="3348038"/>
          </a:xfrm>
          <a:prstGeom prst="rect">
            <a:avLst/>
          </a:prstGeom>
          <a:ln w="0">
            <a:noFill/>
          </a:ln>
        </p:spPr>
      </p:sp>
      <p:sp>
        <p:nvSpPr>
          <p:cNvPr id="563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6360" cy="390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>
                <a:latin typeface="Arial"/>
              </a:rPr>
              <a:t>Le décret 2013-682 du 24 juillet 2013 qui prévoyait un échelonnement des dates de mises en œuvre a été modifié par le décret 2015-1023 du 19 août 2015 : pour les cycles 2, 3 et 4 ce sera à la rentrée 2016 pour tous les niveaux.</a:t>
            </a:r>
          </a:p>
          <a:p>
            <a:pPr marL="216000" indent="-2160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000" b="0" strike="noStrike" spc="-1">
                <a:latin typeface="Arial"/>
              </a:rPr>
              <a:t>Ce décret modificatif est accessible sur : http://www.legifrance.gouv.fr/eli/decret/2015/8/19/MENE1517683D/jo</a:t>
            </a:r>
          </a:p>
        </p:txBody>
      </p:sp>
      <p:sp>
        <p:nvSpPr>
          <p:cNvPr id="564" name="PlaceHolder 3"/>
          <p:cNvSpPr>
            <a:spLocks noGrp="1"/>
          </p:cNvSpPr>
          <p:nvPr>
            <p:ph type="sldNum"/>
          </p:nvPr>
        </p:nvSpPr>
        <p:spPr>
          <a:xfrm>
            <a:off x="3850560" y="9428760"/>
            <a:ext cx="2943720" cy="496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10906620-D17A-453D-86ED-42893BD818B4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fr-FR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153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8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fr-FR" dirty="0"/>
              <a:t>À noter : les 4 objectifs du premier domaine du socle commun, présentés ici, devront être maitrisés</a:t>
            </a:r>
            <a:r>
              <a:rPr lang="fr-FR" baseline="0" dirty="0"/>
              <a:t> chacun, contrairement aux objectifs des autres domaines. L’évaluation des niveaux atteints dans la maitrise des divers éléments du socle commun portera sur les quatre objectifs du domaine 1 et sur les quatre autres domaines, envisagés chacun globalement.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0D9A2-AFB5-4A74-A08D-AF944EB8AC25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57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75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911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0EEC6-776C-4EA6-AE61-83E3FDA230CA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62B37-E46A-4BB7-B2AE-4E788291D4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412225" y="196008"/>
            <a:ext cx="2592288" cy="2520280"/>
          </a:xfrm>
        </p:spPr>
        <p:txBody>
          <a:bodyPr>
            <a:normAutofit/>
          </a:bodyPr>
          <a:lstStyle/>
          <a:p>
            <a:r>
              <a:rPr lang="fr-FR" noProof="1" smtClean="0">
                <a:latin typeface="Andalus" pitchFamily="2" charset="-78"/>
                <a:cs typeface="Andalus" pitchFamily="2" charset="-78"/>
              </a:rPr>
              <a:t>Collège </a:t>
            </a:r>
            <a:br>
              <a:rPr lang="fr-FR" noProof="1" smtClean="0">
                <a:latin typeface="Andalus" pitchFamily="2" charset="-78"/>
                <a:cs typeface="Andalus" pitchFamily="2" charset="-78"/>
              </a:rPr>
            </a:br>
            <a:r>
              <a:rPr lang="fr-FR" noProof="1" smtClean="0">
                <a:latin typeface="Andalus" pitchFamily="2" charset="-78"/>
                <a:cs typeface="Andalus" pitchFamily="2" charset="-78"/>
              </a:rPr>
              <a:t>Louis </a:t>
            </a:r>
            <a:br>
              <a:rPr lang="fr-FR" noProof="1" smtClean="0">
                <a:latin typeface="Andalus" pitchFamily="2" charset="-78"/>
                <a:cs typeface="Andalus" pitchFamily="2" charset="-78"/>
              </a:rPr>
            </a:br>
            <a:r>
              <a:rPr lang="fr-FR" noProof="1" smtClean="0">
                <a:latin typeface="Andalus" pitchFamily="2" charset="-78"/>
                <a:cs typeface="Andalus" pitchFamily="2" charset="-78"/>
              </a:rPr>
              <a:t>ARAGON</a:t>
            </a:r>
            <a:endParaRPr lang="fr-FR" noProof="1">
              <a:latin typeface="Andalus" pitchFamily="2" charset="-78"/>
              <a:cs typeface="Andalus" pitchFamily="2" charset="-78"/>
            </a:endParaRPr>
          </a:p>
        </p:txBody>
      </p:sp>
      <p:graphicFrame>
        <p:nvGraphicFramePr>
          <p:cNvPr id="5" name="Diagramme 4" descr="Chronologie simple"/>
          <p:cNvGraphicFramePr/>
          <p:nvPr>
            <p:extLst>
              <p:ext uri="{D42A27DB-BD31-4B8C-83A1-F6EECF244321}">
                <p14:modId xmlns:p14="http://schemas.microsoft.com/office/powerpoint/2010/main" val="1879352839"/>
              </p:ext>
            </p:extLst>
          </p:nvPr>
        </p:nvGraphicFramePr>
        <p:xfrm>
          <a:off x="323528" y="2996952"/>
          <a:ext cx="8712968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Ellipse 20"/>
          <p:cNvSpPr/>
          <p:nvPr/>
        </p:nvSpPr>
        <p:spPr>
          <a:xfrm>
            <a:off x="755576" y="4365104"/>
            <a:ext cx="288032" cy="288032"/>
          </a:xfrm>
          <a:prstGeom prst="ellipse">
            <a:avLst/>
          </a:prstGeom>
          <a:solidFill>
            <a:srgbClr val="483B9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ZoneTexte 7"/>
          <p:cNvSpPr txBox="1"/>
          <p:nvPr/>
        </p:nvSpPr>
        <p:spPr>
          <a:xfrm>
            <a:off x="5615810" y="3016679"/>
            <a:ext cx="1734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Création 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classe  « Voix </a:t>
            </a:r>
          </a:p>
          <a:p>
            <a:pPr lvl="0" algn="ctr"/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et corps»</a:t>
            </a:r>
          </a:p>
          <a:p>
            <a:pPr lvl="0"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2018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23528" y="3212976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2000" b="1" noProof="0" dirty="0" smtClean="0">
                <a:latin typeface="Times New Roman" pitchFamily="18" charset="0"/>
                <a:cs typeface="Times New Roman" pitchFamily="18" charset="0"/>
              </a:rPr>
              <a:t>Ouverture du collège</a:t>
            </a:r>
          </a:p>
          <a:p>
            <a:pPr lvl="0"/>
            <a:r>
              <a:rPr lang="fr-FR" sz="2000" noProof="0" dirty="0" smtClean="0">
                <a:latin typeface="Times New Roman" pitchFamily="18" charset="0"/>
                <a:cs typeface="Times New Roman" pitchFamily="18" charset="0"/>
              </a:rPr>
              <a:t>1982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079612" y="4941168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noProof="0" dirty="0" smtClean="0"/>
              <a:t>Atelier relais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789481" y="2968316"/>
            <a:ext cx="158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noProof="0" dirty="0" smtClean="0">
                <a:latin typeface="Times New Roman" pitchFamily="18" charset="0"/>
                <a:cs typeface="Times New Roman" pitchFamily="18" charset="0"/>
              </a:rPr>
              <a:t>Création </a:t>
            </a:r>
            <a:r>
              <a:rPr lang="fr-FR" sz="2000" b="1" noProof="0" dirty="0" smtClean="0">
                <a:latin typeface="Times New Roman" pitchFamily="18" charset="0"/>
                <a:cs typeface="Times New Roman" pitchFamily="18" charset="0"/>
              </a:rPr>
              <a:t>section ULIS</a:t>
            </a:r>
          </a:p>
          <a:p>
            <a:pPr lvl="0" algn="ctr"/>
            <a:r>
              <a:rPr lang="fr-FR" sz="2000" noProof="0" dirty="0" smtClean="0">
                <a:latin typeface="Times New Roman" pitchFamily="18" charset="0"/>
                <a:cs typeface="Times New Roman" pitchFamily="18" charset="0"/>
              </a:rPr>
              <a:t>2004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082939" y="2941692"/>
            <a:ext cx="180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noProof="0" dirty="0" smtClean="0">
                <a:latin typeface="Times New Roman" pitchFamily="18" charset="0"/>
                <a:cs typeface="Times New Roman" pitchFamily="18" charset="0"/>
              </a:rPr>
              <a:t>Création classe 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fr-FR" sz="2000" b="1" noProof="0" dirty="0" err="1" smtClean="0">
                <a:latin typeface="Times New Roman" pitchFamily="18" charset="0"/>
                <a:cs typeface="Times New Roman" pitchFamily="18" charset="0"/>
              </a:rPr>
              <a:t>ilangue</a:t>
            </a:r>
            <a:r>
              <a:rPr lang="fr-FR" sz="2000" b="1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000" b="1" noProof="0" dirty="0" err="1" smtClean="0">
                <a:latin typeface="Times New Roman" pitchFamily="18" charset="0"/>
                <a:cs typeface="Times New Roman" pitchFamily="18" charset="0"/>
              </a:rPr>
              <a:t>talien</a:t>
            </a:r>
            <a:endParaRPr lang="fr-FR" sz="2000" b="1" noProof="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2008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7452320" y="5085184"/>
            <a:ext cx="1476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noProof="0" dirty="0" smtClean="0"/>
              <a:t>Rentrée 2025-2026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920679" y="4849595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2015</a:t>
            </a:r>
          </a:p>
          <a:p>
            <a:pPr algn="ctr"/>
            <a:r>
              <a:rPr lang="fr-FR" dirty="0" smtClean="0"/>
              <a:t>Entrée </a:t>
            </a:r>
            <a:r>
              <a:rPr lang="fr-FR" b="1" dirty="0" smtClean="0"/>
              <a:t>réseau d’éducation prioritaire</a:t>
            </a:r>
            <a:endParaRPr lang="fr-FR" b="1" dirty="0"/>
          </a:p>
        </p:txBody>
      </p:sp>
      <p:pic>
        <p:nvPicPr>
          <p:cNvPr id="26" name="Image 25" descr="photo 35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188640"/>
            <a:ext cx="3072342" cy="2304256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5504855" y="4844802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2016</a:t>
            </a:r>
          </a:p>
          <a:p>
            <a:pPr algn="ctr"/>
            <a:r>
              <a:rPr lang="fr-FR" b="1" dirty="0" smtClean="0"/>
              <a:t>Ecole ouverte</a:t>
            </a:r>
            <a:endParaRPr lang="fr-FR" b="1" dirty="0"/>
          </a:p>
        </p:txBody>
      </p:sp>
      <p:sp>
        <p:nvSpPr>
          <p:cNvPr id="24" name="Ellipse 23"/>
          <p:cNvSpPr/>
          <p:nvPr/>
        </p:nvSpPr>
        <p:spPr>
          <a:xfrm>
            <a:off x="1619672" y="4352113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ZoneTexte 28"/>
          <p:cNvSpPr txBox="1"/>
          <p:nvPr/>
        </p:nvSpPr>
        <p:spPr>
          <a:xfrm>
            <a:off x="6930008" y="3589622"/>
            <a:ext cx="104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Sport +</a:t>
            </a:r>
          </a:p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Ellipse 29"/>
          <p:cNvSpPr/>
          <p:nvPr/>
        </p:nvSpPr>
        <p:spPr>
          <a:xfrm>
            <a:off x="2412225" y="4352113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Ellipse 30"/>
          <p:cNvSpPr/>
          <p:nvPr/>
        </p:nvSpPr>
        <p:spPr>
          <a:xfrm>
            <a:off x="3776663" y="4365104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Ellipse 31"/>
          <p:cNvSpPr/>
          <p:nvPr/>
        </p:nvSpPr>
        <p:spPr>
          <a:xfrm>
            <a:off x="4595107" y="4365104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Ellipse 32"/>
          <p:cNvSpPr/>
          <p:nvPr/>
        </p:nvSpPr>
        <p:spPr>
          <a:xfrm>
            <a:off x="5800518" y="4353023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Ellipse 33"/>
          <p:cNvSpPr/>
          <p:nvPr/>
        </p:nvSpPr>
        <p:spPr>
          <a:xfrm>
            <a:off x="6338834" y="4352113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Ellipse 34"/>
          <p:cNvSpPr/>
          <p:nvPr/>
        </p:nvSpPr>
        <p:spPr>
          <a:xfrm>
            <a:off x="7285440" y="4352113"/>
            <a:ext cx="288032" cy="288032"/>
          </a:xfrm>
          <a:prstGeom prst="ellipse">
            <a:avLst/>
          </a:prstGeom>
          <a:solidFill>
            <a:srgbClr val="32379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3348577"/>
              <a:satOff val="20174"/>
              <a:lumOff val="1617"/>
              <a:alphaOff val="0"/>
            </a:schemeClr>
          </a:fillRef>
          <a:effectRef idx="2">
            <a:schemeClr val="accent4">
              <a:hueOff val="-3348577"/>
              <a:satOff val="20174"/>
              <a:lumOff val="1617"/>
              <a:alphaOff val="0"/>
            </a:schemeClr>
          </a:effectRef>
          <a:fontRef idx="minor">
            <a:schemeClr val="lt1"/>
          </a:fontRef>
        </p:style>
      </p:sp>
      <p:pic>
        <p:nvPicPr>
          <p:cNvPr id="25" name="Imag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5593" y="658297"/>
            <a:ext cx="2286088" cy="152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448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  <p:bldP spid="16" grpId="0"/>
      <p:bldP spid="17" grpId="0"/>
      <p:bldP spid="23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idx="4294967295"/>
          </p:nvPr>
        </p:nvSpPr>
        <p:spPr>
          <a:xfrm>
            <a:off x="333180" y="2275020"/>
            <a:ext cx="8032770" cy="299916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ct val="100000"/>
              </a:lnSpc>
              <a:buNone/>
            </a:pPr>
            <a:endParaRPr lang="fr-FR" sz="2400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fr-FR" sz="2400" spc="-1" dirty="0">
              <a:latin typeface="Arial"/>
            </a:endParaRPr>
          </a:p>
        </p:txBody>
      </p:sp>
      <p:pic>
        <p:nvPicPr>
          <p:cNvPr id="455" name="Image 3"/>
          <p:cNvPicPr/>
          <p:nvPr/>
        </p:nvPicPr>
        <p:blipFill>
          <a:blip r:embed="rId2"/>
          <a:stretch/>
        </p:blipFill>
        <p:spPr>
          <a:xfrm>
            <a:off x="8185731" y="5274180"/>
            <a:ext cx="1009800" cy="411493"/>
          </a:xfrm>
          <a:prstGeom prst="rect">
            <a:avLst/>
          </a:prstGeom>
          <a:ln w="0">
            <a:noFill/>
          </a:ln>
        </p:spPr>
      </p:pic>
      <p:sp>
        <p:nvSpPr>
          <p:cNvPr id="456" name="Rectangle 5"/>
          <p:cNvSpPr/>
          <p:nvPr/>
        </p:nvSpPr>
        <p:spPr>
          <a:xfrm>
            <a:off x="6201900" y="2457000"/>
            <a:ext cx="2159190" cy="1079190"/>
          </a:xfrm>
          <a:prstGeom prst="rect">
            <a:avLst/>
          </a:prstGeom>
          <a:solidFill>
            <a:srgbClr val="F268CE"/>
          </a:solidFill>
          <a:ln w="25560">
            <a:solidFill>
              <a:srgbClr val="3E742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100" b="1" spc="-1" dirty="0">
                <a:solidFill>
                  <a:srgbClr val="000000"/>
                </a:solidFill>
                <a:latin typeface="Arial"/>
                <a:ea typeface="DejaVu Sans"/>
              </a:rPr>
              <a:t>PAI</a:t>
            </a:r>
            <a:endParaRPr lang="fr-FR" sz="21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050" spc="-1" dirty="0">
                <a:solidFill>
                  <a:srgbClr val="000000"/>
                </a:solidFill>
                <a:latin typeface="Arial"/>
                <a:ea typeface="DejaVu Sans"/>
              </a:rPr>
              <a:t>PROJET D’ACCUEIL INDIVIDUALISÉ</a:t>
            </a:r>
            <a:endParaRPr lang="fr-FR" sz="105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500" spc="-1" dirty="0">
                <a:solidFill>
                  <a:srgbClr val="000000"/>
                </a:solidFill>
                <a:latin typeface="Arial"/>
                <a:ea typeface="DejaVu Sans"/>
              </a:rPr>
              <a:t>champ médical – infirmière scolaire</a:t>
            </a:r>
            <a:endParaRPr lang="fr-FR" sz="1500" spc="-1" dirty="0">
              <a:latin typeface="Arial"/>
            </a:endParaRPr>
          </a:p>
        </p:txBody>
      </p:sp>
      <p:sp>
        <p:nvSpPr>
          <p:cNvPr id="457" name="Rectangle 6"/>
          <p:cNvSpPr/>
          <p:nvPr/>
        </p:nvSpPr>
        <p:spPr>
          <a:xfrm>
            <a:off x="6201900" y="4023000"/>
            <a:ext cx="2419586" cy="1308278"/>
          </a:xfrm>
          <a:prstGeom prst="rect">
            <a:avLst/>
          </a:prstGeom>
          <a:solidFill>
            <a:srgbClr val="22CD05"/>
          </a:solidFill>
          <a:ln w="25560">
            <a:solidFill>
              <a:srgbClr val="3E742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100" b="1" spc="-1" dirty="0">
                <a:solidFill>
                  <a:srgbClr val="000000"/>
                </a:solidFill>
                <a:latin typeface="Arial"/>
                <a:ea typeface="DejaVu Sans"/>
              </a:rPr>
              <a:t>PPS</a:t>
            </a:r>
            <a:endParaRPr lang="fr-FR" sz="21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050" spc="-1" dirty="0">
                <a:solidFill>
                  <a:srgbClr val="000000"/>
                </a:solidFill>
                <a:latin typeface="Arial"/>
                <a:ea typeface="DejaVu Sans"/>
              </a:rPr>
              <a:t>PROJET PERSONNALISÉ DE SCOLARISATION</a:t>
            </a:r>
            <a:endParaRPr lang="fr-FR" sz="105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500" spc="-1" dirty="0">
                <a:solidFill>
                  <a:srgbClr val="000000"/>
                </a:solidFill>
                <a:latin typeface="Arial"/>
                <a:ea typeface="DejaVu Sans"/>
              </a:rPr>
              <a:t>champs du handicap – enseignant référent et  Maison Loire Autonomie</a:t>
            </a:r>
            <a:endParaRPr lang="fr-FR" sz="1500" spc="-1" dirty="0">
              <a:latin typeface="Arial"/>
            </a:endParaRPr>
          </a:p>
        </p:txBody>
      </p:sp>
      <p:sp>
        <p:nvSpPr>
          <p:cNvPr id="458" name="Rectangle 7"/>
          <p:cNvSpPr/>
          <p:nvPr/>
        </p:nvSpPr>
        <p:spPr>
          <a:xfrm>
            <a:off x="77644" y="4107240"/>
            <a:ext cx="2522726" cy="1349460"/>
          </a:xfrm>
          <a:prstGeom prst="rect">
            <a:avLst/>
          </a:prstGeom>
          <a:solidFill>
            <a:srgbClr val="B91F2E"/>
          </a:solidFill>
          <a:ln w="25560">
            <a:solidFill>
              <a:srgbClr val="3E742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100" b="1" spc="-1" dirty="0">
                <a:solidFill>
                  <a:srgbClr val="000000"/>
                </a:solidFill>
                <a:latin typeface="Arial"/>
                <a:ea typeface="DejaVu Sans"/>
              </a:rPr>
              <a:t>PAP</a:t>
            </a:r>
            <a:endParaRPr lang="fr-FR" sz="21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050" spc="-1" dirty="0">
                <a:solidFill>
                  <a:srgbClr val="000000"/>
                </a:solidFill>
                <a:latin typeface="Arial"/>
                <a:ea typeface="DejaVu Sans"/>
              </a:rPr>
              <a:t>PLAN D’ACCOMPAGNEMENT PERSONNALISÉ</a:t>
            </a:r>
            <a:endParaRPr lang="fr-FR" sz="105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500" spc="-1" dirty="0">
                <a:solidFill>
                  <a:srgbClr val="000000"/>
                </a:solidFill>
                <a:latin typeface="Arial"/>
                <a:ea typeface="DejaVu Sans"/>
              </a:rPr>
              <a:t>Troubles DYS – champ pédagogique (professeur principal)</a:t>
            </a:r>
            <a:endParaRPr lang="fr-FR" sz="1500" spc="-1" dirty="0">
              <a:latin typeface="Arial"/>
            </a:endParaRPr>
          </a:p>
        </p:txBody>
      </p:sp>
      <p:sp>
        <p:nvSpPr>
          <p:cNvPr id="459" name="Rectangle 8"/>
          <p:cNvSpPr/>
          <p:nvPr/>
        </p:nvSpPr>
        <p:spPr>
          <a:xfrm>
            <a:off x="77644" y="2255580"/>
            <a:ext cx="2527316" cy="1716120"/>
          </a:xfrm>
          <a:prstGeom prst="rect">
            <a:avLst/>
          </a:prstGeom>
          <a:solidFill>
            <a:srgbClr val="FFC000"/>
          </a:solidFill>
          <a:ln w="25560">
            <a:solidFill>
              <a:srgbClr val="3E742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100" b="1" spc="-1" dirty="0">
                <a:solidFill>
                  <a:srgbClr val="000000"/>
                </a:solidFill>
                <a:latin typeface="Arial"/>
                <a:ea typeface="DejaVu Sans"/>
              </a:rPr>
              <a:t>PPRE</a:t>
            </a:r>
            <a:endParaRPr lang="fr-FR" sz="21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050" spc="-1" dirty="0">
                <a:solidFill>
                  <a:srgbClr val="000000"/>
                </a:solidFill>
                <a:latin typeface="Arial"/>
                <a:ea typeface="DejaVu Sans"/>
              </a:rPr>
              <a:t>PROGRAMME PERSONNALISÉ DE RÉUSSITE ÉDUCATIVE</a:t>
            </a:r>
            <a:endParaRPr lang="fr-FR" sz="105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500" spc="-1" dirty="0">
                <a:solidFill>
                  <a:srgbClr val="000000"/>
                </a:solidFill>
                <a:latin typeface="Arial"/>
                <a:ea typeface="DejaVu Sans"/>
              </a:rPr>
              <a:t>Difficultés scolaires et éducatives – champ péda</a:t>
            </a:r>
            <a:r>
              <a:rPr lang="fr-FR" sz="1500" spc="-1" dirty="0">
                <a:solidFill>
                  <a:srgbClr val="000000"/>
                </a:solidFill>
                <a:latin typeface="Arial"/>
              </a:rPr>
              <a:t>gogique (équipes pédagogiques et éducatives)</a:t>
            </a:r>
            <a:endParaRPr lang="fr-FR" sz="1500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0" name="Ellipse 10"/>
          <p:cNvSpPr/>
          <p:nvPr/>
        </p:nvSpPr>
        <p:spPr>
          <a:xfrm>
            <a:off x="3138750" y="2854980"/>
            <a:ext cx="2620620" cy="1490130"/>
          </a:xfrm>
          <a:prstGeom prst="ellipse">
            <a:avLst/>
          </a:prstGeom>
          <a:solidFill>
            <a:srgbClr val="B7E0A8"/>
          </a:solidFill>
          <a:ln w="25560">
            <a:solidFill>
              <a:srgbClr val="3E742A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2100" b="1" spc="-1">
                <a:solidFill>
                  <a:srgbClr val="FF0000"/>
                </a:solidFill>
                <a:latin typeface="Arial"/>
                <a:ea typeface="DejaVu Sans"/>
              </a:rPr>
              <a:t>DISPOSITIFS</a:t>
            </a:r>
            <a:endParaRPr lang="fr-FR" sz="2100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2100" b="1" spc="-1">
                <a:solidFill>
                  <a:srgbClr val="FF0000"/>
                </a:solidFill>
                <a:latin typeface="Arial"/>
                <a:ea typeface="DejaVu Sans"/>
              </a:rPr>
              <a:t>ÉLÈVES</a:t>
            </a:r>
            <a:endParaRPr lang="fr-FR" sz="2100" spc="-1">
              <a:latin typeface="Arial"/>
            </a:endParaRPr>
          </a:p>
        </p:txBody>
      </p:sp>
      <p:sp>
        <p:nvSpPr>
          <p:cNvPr id="461" name="Connecteur droit avec flèche 12"/>
          <p:cNvSpPr/>
          <p:nvPr/>
        </p:nvSpPr>
        <p:spPr>
          <a:xfrm flipH="1" flipV="1">
            <a:off x="2587680" y="2854440"/>
            <a:ext cx="929610" cy="2176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519C35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Connecteur droit avec flèche 14"/>
          <p:cNvSpPr/>
          <p:nvPr/>
        </p:nvSpPr>
        <p:spPr>
          <a:xfrm flipH="1">
            <a:off x="2605230" y="4142610"/>
            <a:ext cx="862920" cy="5038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519C35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3" name="Connecteur droit avec flèche 17"/>
          <p:cNvSpPr/>
          <p:nvPr/>
        </p:nvSpPr>
        <p:spPr>
          <a:xfrm flipV="1">
            <a:off x="5376240" y="2995650"/>
            <a:ext cx="824850" cy="75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519C35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Connecteur droit avec flèche 19"/>
          <p:cNvSpPr/>
          <p:nvPr/>
        </p:nvSpPr>
        <p:spPr>
          <a:xfrm>
            <a:off x="5376240" y="4127490"/>
            <a:ext cx="824850" cy="4347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519C35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PlaceHolder 2"/>
          <p:cNvSpPr>
            <a:spLocks noGrp="1"/>
          </p:cNvSpPr>
          <p:nvPr>
            <p:ph type="title" idx="4294967295"/>
          </p:nvPr>
        </p:nvSpPr>
        <p:spPr>
          <a:xfrm>
            <a:off x="822960" y="1072170"/>
            <a:ext cx="7542450" cy="108675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endParaRPr lang="fr-FR" sz="3300" spc="-1">
              <a:latin typeface="Arial"/>
            </a:endParaRPr>
          </a:p>
        </p:txBody>
      </p:sp>
      <p:sp>
        <p:nvSpPr>
          <p:cNvPr id="466" name="PlaceHolder 1"/>
          <p:cNvSpPr/>
          <p:nvPr/>
        </p:nvSpPr>
        <p:spPr>
          <a:xfrm>
            <a:off x="467640" y="1052730"/>
            <a:ext cx="7938000" cy="10867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Autofit/>
          </a:bodyPr>
          <a:lstStyle/>
          <a:p>
            <a:pPr algn="ctr">
              <a:lnSpc>
                <a:spcPct val="85000"/>
              </a:lnSpc>
              <a:tabLst>
                <a:tab pos="0" algn="l"/>
              </a:tabLst>
            </a:pPr>
            <a:r>
              <a:rPr lang="fr-FR" sz="3600" b="1" spc="-39" dirty="0">
                <a:solidFill>
                  <a:srgbClr val="404040"/>
                </a:solidFill>
                <a:latin typeface="Calibri Light"/>
                <a:ea typeface="DejaVu Sans"/>
              </a:rPr>
              <a:t>ÉLÈVES A BESOINS ÉDUCATIFS PARTICULIERS</a:t>
            </a:r>
            <a:endParaRPr lang="fr-FR" sz="3600" b="1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99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chemeClr val="accent1"/>
                </a:solidFill>
              </a:rPr>
              <a:t>CYBERCOLLEGE</a:t>
            </a:r>
            <a:br>
              <a:rPr lang="fr-FR" b="1" dirty="0" smtClean="0">
                <a:solidFill>
                  <a:schemeClr val="accent1"/>
                </a:solidFill>
              </a:rPr>
            </a:br>
            <a:r>
              <a:rPr lang="fr-FR" sz="3100" b="1" dirty="0" smtClean="0">
                <a:solidFill>
                  <a:schemeClr val="accent1"/>
                </a:solidFill>
              </a:rPr>
              <a:t>Connexion unique par EDUCONNECT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700808"/>
            <a:ext cx="7088405" cy="45259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1785">
            <a:off x="4072580" y="3190073"/>
            <a:ext cx="5191027" cy="353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solidFill>
                  <a:srgbClr val="FF0000"/>
                </a:solidFill>
              </a:rPr>
              <a:t>CYBERCOLLEGE</a:t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i="1" dirty="0">
                <a:solidFill>
                  <a:srgbClr val="FF0000"/>
                </a:solidFill>
              </a:rPr>
              <a:t>Soirée d'information sur </a:t>
            </a:r>
            <a:r>
              <a:rPr lang="fr-FR" b="1" i="1" dirty="0" err="1">
                <a:solidFill>
                  <a:srgbClr val="FF0000"/>
                </a:solidFill>
              </a:rPr>
              <a:t>Cybercollège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Afin d’accompagner au mieux les familles dans l’utilisation de </a:t>
            </a:r>
            <a:r>
              <a:rPr lang="fr-FR" b="1" dirty="0" err="1"/>
              <a:t>Cybercollège</a:t>
            </a:r>
            <a:r>
              <a:rPr lang="fr-FR" dirty="0"/>
              <a:t>, une soirée d’information et de prise en main de l’outil est organisée </a:t>
            </a:r>
            <a:r>
              <a:rPr lang="fr-FR" b="1" dirty="0">
                <a:solidFill>
                  <a:srgbClr val="0000FF"/>
                </a:solidFill>
              </a:rPr>
              <a:t>le jeudi 11 septembre à partir de 17 h</a:t>
            </a:r>
            <a:r>
              <a:rPr lang="fr-FR" dirty="0">
                <a:solidFill>
                  <a:srgbClr val="0000FF"/>
                </a:solidFill>
              </a:rPr>
              <a:t>.</a:t>
            </a:r>
          </a:p>
          <a:p>
            <a:r>
              <a:rPr lang="fr-FR" dirty="0"/>
              <a:t>Ce moment sera l’occasion de :</a:t>
            </a:r>
          </a:p>
          <a:p>
            <a:r>
              <a:rPr lang="fr-FR" dirty="0"/>
              <a:t>découvrir les fonctionnalités de la plateforme,</a:t>
            </a:r>
          </a:p>
          <a:p>
            <a:r>
              <a:rPr lang="fr-FR" dirty="0"/>
              <a:t>comprendre son rôle dans le suivi scolaire de votre enfant,</a:t>
            </a:r>
          </a:p>
          <a:p>
            <a:r>
              <a:rPr lang="fr-FR" dirty="0"/>
              <a:t>poser toutes vos questions.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703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img_8763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0785" y="795963"/>
            <a:ext cx="1847639" cy="2401930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4" cstate="print"/>
          <a:srcRect l="29913" t="13182" r="47013" b="29405"/>
          <a:stretch>
            <a:fillRect/>
          </a:stretch>
        </p:blipFill>
        <p:spPr bwMode="auto">
          <a:xfrm>
            <a:off x="4535591" y="3767349"/>
            <a:ext cx="17281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/>
          <p:cNvPicPr/>
          <p:nvPr/>
        </p:nvPicPr>
        <p:blipFill>
          <a:blip r:embed="rId5" cstate="print"/>
          <a:srcRect l="30042" t="13530" r="46354" b="27941"/>
          <a:stretch>
            <a:fillRect/>
          </a:stretch>
        </p:blipFill>
        <p:spPr bwMode="auto">
          <a:xfrm>
            <a:off x="4032625" y="795963"/>
            <a:ext cx="1811224" cy="245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-123328" y="188640"/>
            <a:ext cx="9267328" cy="418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Un environnement propice aux apprentissages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28"/>
          <a:stretch/>
        </p:blipFill>
        <p:spPr>
          <a:xfrm rot="16200000">
            <a:off x="160434" y="887050"/>
            <a:ext cx="3002879" cy="282070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82325" y="3914009"/>
            <a:ext cx="3304058" cy="220270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88109"/>
            <a:ext cx="4007069" cy="267137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 salles adaptées aux apprentissages</a:t>
            </a:r>
            <a:endParaRPr lang="fr-F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Image 2" descr="dsc_59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3535" y="1417638"/>
            <a:ext cx="2550287" cy="2258463"/>
          </a:xfrm>
          <a:prstGeom prst="rect">
            <a:avLst/>
          </a:prstGeom>
        </p:spPr>
      </p:pic>
      <p:pic>
        <p:nvPicPr>
          <p:cNvPr id="9" name="Image 8" descr="blan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428" y="3424238"/>
            <a:ext cx="7144" cy="9525"/>
          </a:xfrm>
          <a:prstGeom prst="rect">
            <a:avLst/>
          </a:prstGeom>
        </p:spPr>
      </p:pic>
      <p:pic>
        <p:nvPicPr>
          <p:cNvPr id="5126" name="Picture 6" descr="P:\données\liaison cm2-6°\2016 2017\photos\imgp49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069469"/>
            <a:ext cx="2498182" cy="2498265"/>
          </a:xfrm>
          <a:prstGeom prst="rect">
            <a:avLst/>
          </a:prstGeom>
          <a:noFill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610" y="1450357"/>
            <a:ext cx="2225670" cy="222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26" y="1417638"/>
            <a:ext cx="3387694" cy="225846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173" y="4069469"/>
            <a:ext cx="3747398" cy="24982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LA VIE AU COLLEGE EN DEHORS DES HEURES DE COURS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dirty="0" smtClean="0"/>
              <a:t>Les heures de permanence</a:t>
            </a:r>
          </a:p>
          <a:p>
            <a:r>
              <a:rPr lang="fr-FR" dirty="0" smtClean="0"/>
              <a:t>Le CDI</a:t>
            </a:r>
          </a:p>
          <a:p>
            <a:r>
              <a:rPr lang="fr-FR" dirty="0" smtClean="0"/>
              <a:t>Le foyer</a:t>
            </a:r>
          </a:p>
          <a:p>
            <a:r>
              <a:rPr lang="fr-FR" dirty="0" smtClean="0"/>
              <a:t>Les club méridiens : échecs, généalogie, mangas, lecture écriture…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83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Deux associations dynamiques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5" name="Image 4" descr="img_0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0522" y="4490490"/>
            <a:ext cx="2062974" cy="206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 descr="IMG_1960.jpg"/>
          <p:cNvPicPr>
            <a:picLocks noChangeAspect="1"/>
          </p:cNvPicPr>
          <p:nvPr/>
        </p:nvPicPr>
        <p:blipFill>
          <a:blip r:embed="rId3" cstate="print"/>
          <a:srcRect l="2009" t="23572" r="7490" b="9061"/>
          <a:stretch>
            <a:fillRect/>
          </a:stretch>
        </p:blipFill>
        <p:spPr>
          <a:xfrm>
            <a:off x="449036" y="1698171"/>
            <a:ext cx="2661557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ctagournet\Downloads\IMG_07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293096"/>
            <a:ext cx="2227057" cy="22270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P:\données\liaison cm2-6°\2016 2017\photos\imgp52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124744"/>
            <a:ext cx="2160456" cy="216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3" name="Picture 1" descr="F:\Collège_image\IMG_2848.JPG"/>
          <p:cNvPicPr>
            <a:picLocks noChangeAspect="1" noChangeArrowheads="1"/>
          </p:cNvPicPr>
          <p:nvPr/>
        </p:nvPicPr>
        <p:blipFill>
          <a:blip r:embed="rId6" cstate="print"/>
          <a:srcRect l="4052" t="5512" r="6259"/>
          <a:stretch>
            <a:fillRect/>
          </a:stretch>
        </p:blipFill>
        <p:spPr bwMode="auto">
          <a:xfrm>
            <a:off x="514350" y="3951516"/>
            <a:ext cx="2710543" cy="2612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à coins arrondis 10"/>
          <p:cNvSpPr/>
          <p:nvPr/>
        </p:nvSpPr>
        <p:spPr>
          <a:xfrm>
            <a:off x="3347864" y="1268760"/>
            <a:ext cx="2592288" cy="1368152"/>
          </a:xfrm>
          <a:prstGeom prst="wedgeRoundRectCallout">
            <a:avLst>
              <a:gd name="adj1" fmla="val -87601"/>
              <a:gd name="adj2" fmla="val 94326"/>
              <a:gd name="adj3" fmla="val 16667"/>
            </a:avLst>
          </a:prstGeom>
          <a:solidFill>
            <a:srgbClr val="526E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L’UNSS, une association </a:t>
            </a:r>
            <a:r>
              <a:rPr lang="fr-FR" sz="2000" dirty="0" smtClean="0"/>
              <a:t>sportive</a:t>
            </a:r>
            <a:r>
              <a:rPr lang="fr-FR" dirty="0" smtClean="0"/>
              <a:t> de 130 collégiens-adhérents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419872" y="2996952"/>
            <a:ext cx="3240360" cy="1440160"/>
          </a:xfrm>
          <a:prstGeom prst="wedgeRoundRectCallout">
            <a:avLst>
              <a:gd name="adj1" fmla="val 60128"/>
              <a:gd name="adj2" fmla="val 76106"/>
              <a:gd name="adj3" fmla="val 16667"/>
            </a:avLst>
          </a:prstGeom>
          <a:solidFill>
            <a:srgbClr val="526E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Le Foyer </a:t>
            </a:r>
            <a:r>
              <a:rPr lang="fr-FR" sz="2000" dirty="0" err="1" smtClean="0"/>
              <a:t>Socio-Educatif</a:t>
            </a:r>
            <a:r>
              <a:rPr lang="fr-FR" sz="2000" dirty="0" smtClean="0"/>
              <a:t>, financements des actions culturelles et de loisirs</a:t>
            </a:r>
            <a:endParaRPr lang="fr-F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2173">
            <a:off x="1029629" y="2848451"/>
            <a:ext cx="2882730" cy="203368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681280" y="2520673"/>
            <a:ext cx="4220697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Un service de demi-pension 5 jours par semaine.</a:t>
            </a:r>
          </a:p>
          <a:p>
            <a:endParaRPr lang="fr-FR" sz="1350" dirty="0"/>
          </a:p>
          <a:p>
            <a:r>
              <a:rPr lang="fr-FR" sz="1350" dirty="0"/>
              <a:t>Les tarifs jusqu’à décembre 2025 :</a:t>
            </a:r>
          </a:p>
          <a:p>
            <a:endParaRPr lang="fr-FR" sz="1350" dirty="0"/>
          </a:p>
          <a:p>
            <a:r>
              <a:rPr lang="fr-FR" sz="1350" dirty="0"/>
              <a:t>Au ticket 4,35 €</a:t>
            </a:r>
          </a:p>
          <a:p>
            <a:endParaRPr lang="fr-FR" sz="1350" dirty="0"/>
          </a:p>
          <a:p>
            <a:r>
              <a:rPr lang="fr-FR" sz="1200" dirty="0"/>
              <a:t>Forfait premier trimestre 3 jours :  </a:t>
            </a:r>
            <a:r>
              <a:rPr lang="fr-FR" sz="1200" dirty="0">
                <a:solidFill>
                  <a:srgbClr val="C00000"/>
                </a:solidFill>
              </a:rPr>
              <a:t>163,8</a:t>
            </a:r>
            <a:r>
              <a:rPr lang="fr-FR" sz="1200" dirty="0"/>
              <a:t> € (</a:t>
            </a:r>
            <a:r>
              <a:rPr lang="fr-FR" sz="1200" dirty="0">
                <a:solidFill>
                  <a:srgbClr val="0070C0"/>
                </a:solidFill>
              </a:rPr>
              <a:t>3,90</a:t>
            </a:r>
            <a:r>
              <a:rPr lang="fr-FR" sz="1200" dirty="0"/>
              <a:t> le repas)</a:t>
            </a:r>
          </a:p>
          <a:p>
            <a:endParaRPr lang="fr-FR" sz="1350" dirty="0"/>
          </a:p>
          <a:p>
            <a:r>
              <a:rPr lang="fr-FR" sz="1200" dirty="0"/>
              <a:t>Forfait premier trimestre 4 jours </a:t>
            </a:r>
            <a:r>
              <a:rPr lang="fr-FR" sz="1200" dirty="0">
                <a:solidFill>
                  <a:srgbClr val="C00000"/>
                </a:solidFill>
              </a:rPr>
              <a:t>201,6</a:t>
            </a:r>
            <a:r>
              <a:rPr lang="fr-FR" sz="1200" dirty="0"/>
              <a:t> € (</a:t>
            </a:r>
            <a:r>
              <a:rPr lang="fr-FR" sz="1200" dirty="0">
                <a:solidFill>
                  <a:srgbClr val="0070C0"/>
                </a:solidFill>
              </a:rPr>
              <a:t>3,60</a:t>
            </a:r>
            <a:r>
              <a:rPr lang="fr-FR" sz="1200" dirty="0"/>
              <a:t> € le repas)</a:t>
            </a:r>
          </a:p>
          <a:p>
            <a:endParaRPr lang="fr-FR" sz="1200" dirty="0"/>
          </a:p>
          <a:p>
            <a:r>
              <a:rPr lang="fr-FR" sz="1200" dirty="0"/>
              <a:t>Forfait premier trimestre 5 jours </a:t>
            </a:r>
            <a:r>
              <a:rPr lang="fr-FR" sz="1200" dirty="0">
                <a:solidFill>
                  <a:srgbClr val="C00000"/>
                </a:solidFill>
              </a:rPr>
              <a:t>221,9 </a:t>
            </a:r>
            <a:r>
              <a:rPr lang="fr-FR" sz="1200" dirty="0"/>
              <a:t>€ (</a:t>
            </a:r>
            <a:r>
              <a:rPr lang="fr-FR" sz="1200" dirty="0">
                <a:solidFill>
                  <a:srgbClr val="0070C0"/>
                </a:solidFill>
              </a:rPr>
              <a:t>3,17 </a:t>
            </a:r>
            <a:r>
              <a:rPr lang="fr-FR" sz="1200" dirty="0"/>
              <a:t>€ le repas)</a:t>
            </a:r>
          </a:p>
        </p:txBody>
      </p:sp>
      <p:sp>
        <p:nvSpPr>
          <p:cNvPr id="5" name="PlaceHolder 1"/>
          <p:cNvSpPr txBox="1">
            <a:spLocks/>
          </p:cNvSpPr>
          <p:nvPr/>
        </p:nvSpPr>
        <p:spPr>
          <a:xfrm>
            <a:off x="821337" y="1062450"/>
            <a:ext cx="7542450" cy="10867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>
            <a:noFill/>
          </a:ln>
        </p:spPr>
        <p:txBody>
          <a:bodyPr lIns="67500" tIns="33750" rIns="67500" bIns="3375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fr-FR" sz="3600" dirty="0"/>
              <a:t>La demi-pension</a:t>
            </a:r>
            <a:endParaRPr lang="fr-FR" sz="3600" b="1" cap="all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0251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2060847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Un accueil spécifique pour les élèves de 6</a:t>
            </a:r>
            <a:r>
              <a:rPr lang="fr-FR" sz="2800" b="1" baseline="30000" dirty="0" smtClean="0">
                <a:solidFill>
                  <a:srgbClr val="0070C0"/>
                </a:solidFill>
              </a:rPr>
              <a:t>e                          </a:t>
            </a:r>
            <a:r>
              <a:rPr lang="fr-FR" sz="2800" b="1" dirty="0" smtClean="0">
                <a:solidFill>
                  <a:srgbClr val="0070C0"/>
                </a:solidFill>
              </a:rPr>
              <a:t>Jeu de piste – chasse aux trésors – activités sportives</a:t>
            </a:r>
            <a:endParaRPr lang="fr-FR" sz="2800" b="1" baseline="300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353779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Effectif réduit par classe</a:t>
            </a:r>
          </a:p>
          <a:p>
            <a:r>
              <a:rPr lang="fr-FR" dirty="0" smtClean="0">
                <a:latin typeface="Comic Sans MS" pitchFamily="66" charset="0"/>
              </a:rPr>
              <a:t>25 en 6</a:t>
            </a:r>
            <a:r>
              <a:rPr lang="fr-FR" baseline="30000" dirty="0" smtClean="0">
                <a:latin typeface="Comic Sans MS" pitchFamily="66" charset="0"/>
              </a:rPr>
              <a:t>e</a:t>
            </a:r>
            <a:r>
              <a:rPr lang="fr-FR" dirty="0" smtClean="0">
                <a:latin typeface="Comic Sans MS" pitchFamily="66" charset="0"/>
              </a:rPr>
              <a:t> REP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9512" y="450912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Savoir nager pour tous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602813" y="4487912"/>
            <a:ext cx="38884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Une journée de pré-rentrée réservée aux élèves de 6</a:t>
            </a:r>
            <a:r>
              <a:rPr lang="fr-FR" baseline="30000" dirty="0" smtClean="0">
                <a:latin typeface="Comic Sans MS" pitchFamily="66" charset="0"/>
              </a:rPr>
              <a:t>e</a:t>
            </a:r>
            <a:endParaRPr lang="fr-FR" dirty="0" smtClean="0">
              <a:latin typeface="Comic Sans MS" pitchFamily="66" charset="0"/>
            </a:endParaRPr>
          </a:p>
          <a:p>
            <a:endParaRPr lang="fr-FR" dirty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Le lundi 2 septembre 2024</a:t>
            </a:r>
            <a:endParaRPr lang="fr-FR" dirty="0">
              <a:latin typeface="Comic Sans MS" pitchFamily="66" charset="0"/>
            </a:endParaRPr>
          </a:p>
        </p:txBody>
      </p:sp>
      <p:pic>
        <p:nvPicPr>
          <p:cNvPr id="9" name="Image 8"/>
          <p:cNvPicPr/>
          <p:nvPr/>
        </p:nvPicPr>
        <p:blipFill>
          <a:blip r:embed="rId2"/>
          <a:stretch>
            <a:fillRect/>
          </a:stretch>
        </p:blipFill>
        <p:spPr>
          <a:xfrm>
            <a:off x="3419872" y="1531187"/>
            <a:ext cx="2016223" cy="1779812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5652120" y="1988840"/>
            <a:ext cx="2808312" cy="1996595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251520" y="1774746"/>
            <a:ext cx="2952328" cy="16273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1760" y="580526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Nous vous remercions </a:t>
            </a:r>
            <a:br>
              <a:rPr lang="fr-FR" b="1" dirty="0" smtClean="0">
                <a:solidFill>
                  <a:srgbClr val="0070C0"/>
                </a:solidFill>
              </a:rPr>
            </a:br>
            <a:r>
              <a:rPr lang="fr-FR" b="1" dirty="0" smtClean="0">
                <a:solidFill>
                  <a:srgbClr val="0070C0"/>
                </a:solidFill>
              </a:rPr>
              <a:t>pour votre attention.</a:t>
            </a:r>
            <a:r>
              <a:rPr lang="fr-FR" b="1" dirty="0">
                <a:solidFill>
                  <a:srgbClr val="0070C0"/>
                </a:solidFill>
              </a:rPr>
              <a:t/>
            </a:r>
            <a:br>
              <a:rPr lang="fr-FR" b="1" dirty="0">
                <a:solidFill>
                  <a:srgbClr val="0070C0"/>
                </a:solidFill>
              </a:rPr>
            </a:br>
            <a:endParaRPr lang="fr-FR" b="1" dirty="0">
              <a:solidFill>
                <a:srgbClr val="0070C0"/>
              </a:solidFill>
            </a:endParaRP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1163">
            <a:off x="421445" y="600101"/>
            <a:ext cx="8229600" cy="4483289"/>
          </a:xfrm>
        </p:spPr>
      </p:pic>
    </p:spTree>
    <p:extLst>
      <p:ext uri="{BB962C8B-B14F-4D97-AF65-F5344CB8AC3E}">
        <p14:creationId xmlns:p14="http://schemas.microsoft.com/office/powerpoint/2010/main" val="375994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Les personnels du collège Louis ARAGON</a:t>
            </a:r>
            <a:endParaRPr lang="fr-FR" sz="2000" b="1" dirty="0">
              <a:solidFill>
                <a:srgbClr val="0070C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491880" y="2924944"/>
            <a:ext cx="1800200" cy="18722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Elèves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635896" y="700269"/>
            <a:ext cx="2026568" cy="18288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Personnel d’entretien et de restauration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5"/>
          <p:cNvSpPr txBox="1">
            <a:spLocks/>
          </p:cNvSpPr>
          <p:nvPr/>
        </p:nvSpPr>
        <p:spPr>
          <a:xfrm>
            <a:off x="6312327" y="2276872"/>
            <a:ext cx="2026568" cy="1828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Infirmière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Assistante sociale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PSY EN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5"/>
          <p:cNvSpPr txBox="1">
            <a:spLocks/>
          </p:cNvSpPr>
          <p:nvPr/>
        </p:nvSpPr>
        <p:spPr>
          <a:xfrm>
            <a:off x="5580112" y="5013176"/>
            <a:ext cx="2520280" cy="146876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Vie scolaire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contenu 5"/>
          <p:cNvSpPr txBox="1">
            <a:spLocks/>
          </p:cNvSpPr>
          <p:nvPr/>
        </p:nvSpPr>
        <p:spPr>
          <a:xfrm>
            <a:off x="1381497" y="4920958"/>
            <a:ext cx="2376264" cy="18288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Administration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10" name="Espace réservé du contenu 5"/>
          <p:cNvSpPr txBox="1">
            <a:spLocks/>
          </p:cNvSpPr>
          <p:nvPr/>
        </p:nvSpPr>
        <p:spPr>
          <a:xfrm>
            <a:off x="403243" y="2824336"/>
            <a:ext cx="2026568" cy="1828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1800" b="1" dirty="0" smtClean="0">
                <a:solidFill>
                  <a:schemeClr val="tx1"/>
                </a:solidFill>
              </a:rPr>
              <a:t>Parents</a:t>
            </a:r>
            <a:endParaRPr lang="fr-FR" sz="1800" b="1" dirty="0">
              <a:solidFill>
                <a:schemeClr val="tx1"/>
              </a:solidFill>
            </a:endParaRPr>
          </a:p>
        </p:txBody>
      </p:sp>
      <p:cxnSp>
        <p:nvCxnSpPr>
          <p:cNvPr id="11" name="Connecteur droit avec flèche 10"/>
          <p:cNvCxnSpPr>
            <a:stCxn id="5" idx="5"/>
          </p:cNvCxnSpPr>
          <p:nvPr/>
        </p:nvCxnSpPr>
        <p:spPr>
          <a:xfrm>
            <a:off x="2569629" y="2332907"/>
            <a:ext cx="1066267" cy="952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6" idx="4"/>
          </p:cNvCxnSpPr>
          <p:nvPr/>
        </p:nvCxnSpPr>
        <p:spPr>
          <a:xfrm flipH="1">
            <a:off x="4572000" y="2529069"/>
            <a:ext cx="77180" cy="395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5292080" y="3501008"/>
            <a:ext cx="1020247" cy="237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endCxn id="4" idx="5"/>
          </p:cNvCxnSpPr>
          <p:nvPr/>
        </p:nvCxnSpPr>
        <p:spPr>
          <a:xfrm flipH="1" flipV="1">
            <a:off x="5028447" y="4522973"/>
            <a:ext cx="1415761" cy="490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9" idx="7"/>
          </p:cNvCxnSpPr>
          <p:nvPr/>
        </p:nvCxnSpPr>
        <p:spPr>
          <a:xfrm flipV="1">
            <a:off x="3409765" y="4653136"/>
            <a:ext cx="442155" cy="535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10" idx="6"/>
            <a:endCxn id="4" idx="2"/>
          </p:cNvCxnSpPr>
          <p:nvPr/>
        </p:nvCxnSpPr>
        <p:spPr>
          <a:xfrm>
            <a:off x="2429811" y="3738736"/>
            <a:ext cx="1062069" cy="122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 descr="photo 349.jpg"/>
          <p:cNvPicPr>
            <a:picLocks noChangeAspect="1"/>
          </p:cNvPicPr>
          <p:nvPr/>
        </p:nvPicPr>
        <p:blipFill>
          <a:blip r:embed="rId2" cstate="print"/>
          <a:srcRect t="2778" b="5555"/>
          <a:stretch>
            <a:fillRect/>
          </a:stretch>
        </p:blipFill>
        <p:spPr>
          <a:xfrm>
            <a:off x="238427" y="145232"/>
            <a:ext cx="1466345" cy="1152128"/>
          </a:xfrm>
          <a:prstGeom prst="rect">
            <a:avLst/>
          </a:prstGeom>
        </p:spPr>
      </p:pic>
      <p:pic>
        <p:nvPicPr>
          <p:cNvPr id="20" name="Image 19" descr="photo 3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7288" y="128536"/>
            <a:ext cx="1654443" cy="1240832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971600" y="980728"/>
            <a:ext cx="1872208" cy="158417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Professeurs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9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AutoShape 6"/>
          <p:cNvSpPr/>
          <p:nvPr/>
        </p:nvSpPr>
        <p:spPr>
          <a:xfrm>
            <a:off x="5382855" y="2689875"/>
            <a:ext cx="1705320" cy="1020330"/>
          </a:xfrm>
          <a:prstGeom prst="roundRect">
            <a:avLst>
              <a:gd name="adj" fmla="val 16667"/>
            </a:avLst>
          </a:prstGeom>
          <a:solidFill>
            <a:srgbClr val="D7E2DC"/>
          </a:solidFill>
          <a:ln w="19080">
            <a:solidFill>
              <a:srgbClr val="6B9F2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b="1" spc="-1" dirty="0">
                <a:solidFill>
                  <a:srgbClr val="000000"/>
                </a:solidFill>
                <a:latin typeface="Calibri"/>
                <a:ea typeface="DejaVu Sans"/>
              </a:rPr>
              <a:t>Cycle 4</a:t>
            </a:r>
            <a:endParaRPr lang="fr-FR" sz="1350" spc="-1" dirty="0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b="1" spc="-1" dirty="0">
                <a:solidFill>
                  <a:srgbClr val="000000"/>
                </a:solidFill>
                <a:latin typeface="Calibri"/>
                <a:ea typeface="DejaVu Sans"/>
              </a:rPr>
              <a:t>Approfondissements</a:t>
            </a:r>
            <a:endParaRPr lang="fr-FR" sz="1350" spc="-1" dirty="0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spc="-1" dirty="0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r>
              <a:rPr lang="fr-FR" sz="1350" spc="-1" baseline="30000" dirty="0">
                <a:solidFill>
                  <a:srgbClr val="000000"/>
                </a:solidFill>
                <a:latin typeface="Calibri"/>
                <a:ea typeface="DejaVu Sans"/>
              </a:rPr>
              <a:t>e</a:t>
            </a:r>
            <a:r>
              <a:rPr lang="fr-FR" sz="1350" spc="-1" dirty="0">
                <a:solidFill>
                  <a:srgbClr val="000000"/>
                </a:solidFill>
                <a:latin typeface="Calibri"/>
                <a:ea typeface="DejaVu Sans"/>
              </a:rPr>
              <a:t>  -  4</a:t>
            </a:r>
            <a:r>
              <a:rPr lang="fr-FR" sz="1350" spc="-1" baseline="30000" dirty="0">
                <a:solidFill>
                  <a:srgbClr val="000000"/>
                </a:solidFill>
                <a:latin typeface="Calibri"/>
                <a:ea typeface="DejaVu Sans"/>
              </a:rPr>
              <a:t>e</a:t>
            </a:r>
            <a:r>
              <a:rPr lang="fr-FR" sz="1350" spc="-1" dirty="0">
                <a:solidFill>
                  <a:srgbClr val="000000"/>
                </a:solidFill>
                <a:latin typeface="Calibri"/>
                <a:ea typeface="DejaVu Sans"/>
              </a:rPr>
              <a:t>  -  3</a:t>
            </a:r>
            <a:r>
              <a:rPr lang="fr-FR" sz="1350" spc="-1" baseline="30000" dirty="0">
                <a:solidFill>
                  <a:srgbClr val="000000"/>
                </a:solidFill>
                <a:latin typeface="Calibri"/>
                <a:ea typeface="DejaVu Sans"/>
              </a:rPr>
              <a:t>e</a:t>
            </a:r>
            <a:endParaRPr lang="fr-FR" sz="1350" spc="-1" dirty="0">
              <a:latin typeface="Arial"/>
            </a:endParaRPr>
          </a:p>
        </p:txBody>
      </p:sp>
      <p:sp>
        <p:nvSpPr>
          <p:cNvPr id="388" name="AutoShape 7"/>
          <p:cNvSpPr/>
          <p:nvPr/>
        </p:nvSpPr>
        <p:spPr>
          <a:xfrm>
            <a:off x="1860570" y="2689875"/>
            <a:ext cx="1775520" cy="1018980"/>
          </a:xfrm>
          <a:prstGeom prst="roundRect">
            <a:avLst>
              <a:gd name="adj" fmla="val 16667"/>
            </a:avLst>
          </a:prstGeom>
          <a:solidFill>
            <a:srgbClr val="D7E2DC"/>
          </a:solidFill>
          <a:ln w="19080">
            <a:solidFill>
              <a:srgbClr val="6B9F2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b="1" spc="-1" dirty="0">
                <a:solidFill>
                  <a:srgbClr val="000000"/>
                </a:solidFill>
                <a:latin typeface="Calibri"/>
                <a:ea typeface="DejaVu Sans"/>
              </a:rPr>
              <a:t>Cycle 3</a:t>
            </a:r>
            <a:endParaRPr lang="fr-FR" sz="1350" spc="-1" dirty="0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b="1" spc="-1" dirty="0">
                <a:solidFill>
                  <a:srgbClr val="000000"/>
                </a:solidFill>
                <a:latin typeface="Calibri"/>
                <a:ea typeface="DejaVu Sans"/>
              </a:rPr>
              <a:t>Consolidation</a:t>
            </a:r>
            <a:endParaRPr lang="fr-FR" sz="1350" spc="-1" dirty="0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270"/>
              </a:spcAft>
            </a:pPr>
            <a:r>
              <a:rPr lang="fr-FR" sz="1350" spc="-1" dirty="0">
                <a:solidFill>
                  <a:srgbClr val="000000"/>
                </a:solidFill>
                <a:latin typeface="Calibri"/>
                <a:ea typeface="DejaVu Sans"/>
              </a:rPr>
              <a:t>CM1  -  CM2  -  6</a:t>
            </a:r>
            <a:r>
              <a:rPr lang="fr-FR" sz="1350" spc="-1" baseline="30000" dirty="0">
                <a:solidFill>
                  <a:srgbClr val="000000"/>
                </a:solidFill>
                <a:latin typeface="Calibri"/>
                <a:ea typeface="DejaVu Sans"/>
              </a:rPr>
              <a:t>e</a:t>
            </a:r>
            <a:endParaRPr lang="fr-FR" sz="1350" spc="-1" dirty="0">
              <a:latin typeface="Arial"/>
            </a:endParaRPr>
          </a:p>
        </p:txBody>
      </p:sp>
      <p:sp>
        <p:nvSpPr>
          <p:cNvPr id="390" name="Rectangle 77"/>
          <p:cNvSpPr/>
          <p:nvPr/>
        </p:nvSpPr>
        <p:spPr>
          <a:xfrm>
            <a:off x="467640" y="4418820"/>
            <a:ext cx="7824330" cy="9914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500" spc="-1" dirty="0">
                <a:solidFill>
                  <a:srgbClr val="FF0000"/>
                </a:solidFill>
                <a:latin typeface="Calibri"/>
                <a:ea typeface="DejaVu Sans"/>
              </a:rPr>
              <a:t>Le cycle 3 est à cheval sur l’école et le collège </a:t>
            </a:r>
            <a:r>
              <a:rPr lang="fr-FR" sz="1500" spc="-1" dirty="0">
                <a:latin typeface="Calibri"/>
                <a:ea typeface="DejaVu Sans"/>
              </a:rPr>
              <a:t>: Il permet d’améliorer la continuité et la cohérence dans les apprentissages en prenant appui sur un programme d’enseignement rédigé pour les trois années</a:t>
            </a:r>
            <a:r>
              <a:rPr lang="fr-FR" sz="1500" spc="-1" dirty="0">
                <a:solidFill>
                  <a:srgbClr val="FAC090"/>
                </a:solidFill>
                <a:latin typeface="Calibri"/>
                <a:ea typeface="DejaVu Sans"/>
              </a:rPr>
              <a:t> </a:t>
            </a:r>
            <a:endParaRPr lang="fr-FR" sz="15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r-FR" sz="1500" b="1" spc="-1" dirty="0">
                <a:solidFill>
                  <a:srgbClr val="00B050"/>
                </a:solidFill>
                <a:latin typeface="Calibri"/>
                <a:ea typeface="DejaVu Sans"/>
              </a:rPr>
              <a:t>Une collaboration renforcée </a:t>
            </a:r>
            <a:r>
              <a:rPr lang="fr-FR" sz="1500" spc="-1" dirty="0">
                <a:solidFill>
                  <a:srgbClr val="FF0000"/>
                </a:solidFill>
                <a:latin typeface="Calibri"/>
                <a:ea typeface="DejaVu Sans"/>
              </a:rPr>
              <a:t>dans le cadre, notamment, du </a:t>
            </a:r>
            <a:r>
              <a:rPr lang="fr-FR" sz="1500" b="1" spc="-1" dirty="0">
                <a:solidFill>
                  <a:srgbClr val="00B050"/>
                </a:solidFill>
                <a:latin typeface="Calibri"/>
                <a:ea typeface="DejaVu Sans"/>
              </a:rPr>
              <a:t>conseil école-collège</a:t>
            </a:r>
            <a:r>
              <a:rPr lang="fr-FR" sz="1500" spc="-1" dirty="0">
                <a:solidFill>
                  <a:srgbClr val="FAC090"/>
                </a:solidFill>
                <a:latin typeface="Calibri"/>
                <a:ea typeface="DejaVu Sans"/>
              </a:rPr>
              <a:t>.</a:t>
            </a:r>
            <a:endParaRPr lang="fr-FR" sz="1500" spc="-1" dirty="0">
              <a:latin typeface="Arial"/>
            </a:endParaRPr>
          </a:p>
        </p:txBody>
      </p:sp>
      <p:sp>
        <p:nvSpPr>
          <p:cNvPr id="397" name="ZoneTexte 14"/>
          <p:cNvSpPr/>
          <p:nvPr/>
        </p:nvSpPr>
        <p:spPr>
          <a:xfrm>
            <a:off x="1534680" y="1949670"/>
            <a:ext cx="121365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350" spc="-1">
                <a:solidFill>
                  <a:srgbClr val="00B0F0"/>
                </a:solidFill>
                <a:latin typeface="Calibri"/>
                <a:ea typeface="DejaVu Sans"/>
              </a:rPr>
              <a:t>rentrée 2014</a:t>
            </a:r>
            <a:endParaRPr lang="fr-FR" sz="1350" spc="-1">
              <a:latin typeface="Arial"/>
            </a:endParaRPr>
          </a:p>
        </p:txBody>
      </p:sp>
      <p:sp>
        <p:nvSpPr>
          <p:cNvPr id="398" name="ZoneTexte 16"/>
          <p:cNvSpPr/>
          <p:nvPr/>
        </p:nvSpPr>
        <p:spPr>
          <a:xfrm>
            <a:off x="4776030" y="1949670"/>
            <a:ext cx="1213650" cy="2759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FR" sz="1350" b="1" spc="-1">
                <a:solidFill>
                  <a:srgbClr val="00B050"/>
                </a:solidFill>
                <a:latin typeface="Calibri"/>
                <a:ea typeface="DejaVu Sans"/>
              </a:rPr>
              <a:t>rentrée 2016</a:t>
            </a:r>
            <a:endParaRPr lang="fr-FR" sz="1350" spc="-1">
              <a:latin typeface="Arial"/>
            </a:endParaRPr>
          </a:p>
        </p:txBody>
      </p:sp>
      <p:sp>
        <p:nvSpPr>
          <p:cNvPr id="399" name="Titre 1"/>
          <p:cNvSpPr/>
          <p:nvPr/>
        </p:nvSpPr>
        <p:spPr>
          <a:xfrm>
            <a:off x="822960" y="1072170"/>
            <a:ext cx="7542450" cy="10867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 anchor="ctr">
            <a:normAutofit/>
          </a:bodyPr>
          <a:lstStyle/>
          <a:p>
            <a:pPr algn="ctr">
              <a:lnSpc>
                <a:spcPct val="85000"/>
              </a:lnSpc>
              <a:buNone/>
            </a:pPr>
            <a:r>
              <a:rPr lang="fr-FR" sz="3600" b="1" spc="-39" smtClean="0">
                <a:solidFill>
                  <a:srgbClr val="404040"/>
                </a:solidFill>
                <a:latin typeface="Calibri Light"/>
                <a:ea typeface="DejaVu Sans"/>
              </a:rPr>
              <a:t>LES </a:t>
            </a:r>
            <a:r>
              <a:rPr lang="fr-FR" sz="3600" b="1" spc="-39" dirty="0">
                <a:solidFill>
                  <a:srgbClr val="404040"/>
                </a:solidFill>
                <a:latin typeface="Calibri Light"/>
                <a:ea typeface="DejaVu Sans"/>
              </a:rPr>
              <a:t>CYCLES</a:t>
            </a:r>
            <a:endParaRPr lang="fr-FR" sz="3600" b="1" spc="-1" dirty="0">
              <a:latin typeface="Arial"/>
            </a:endParaRPr>
          </a:p>
        </p:txBody>
      </p:sp>
      <p:pic>
        <p:nvPicPr>
          <p:cNvPr id="400" name="Image 17"/>
          <p:cNvPicPr/>
          <p:nvPr/>
        </p:nvPicPr>
        <p:blipFill>
          <a:blip r:embed="rId3"/>
          <a:stretch/>
        </p:blipFill>
        <p:spPr>
          <a:xfrm>
            <a:off x="8133480" y="5133510"/>
            <a:ext cx="1009260" cy="41931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9210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1">
            <a:extLst>
              <a:ext uri="{FF2B5EF4-FFF2-40B4-BE49-F238E27FC236}">
                <a16:creationId xmlns:a16="http://schemas.microsoft.com/office/drawing/2014/main" id="{914D60D7-4418-436F-9215-682660D20D33}"/>
              </a:ext>
            </a:extLst>
          </p:cNvPr>
          <p:cNvSpPr txBox="1">
            <a:spLocks/>
          </p:cNvSpPr>
          <p:nvPr/>
        </p:nvSpPr>
        <p:spPr>
          <a:xfrm>
            <a:off x="508000" y="984161"/>
            <a:ext cx="7873114" cy="7716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dirty="0"/>
              <a:t>LES PARCOURS EDUCATIFS</a:t>
            </a:r>
            <a:endParaRPr lang="fr-FR" sz="3600" b="1" dirty="0">
              <a:solidFill>
                <a:schemeClr val="tx1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C42FF0A-F694-4FED-93E8-AF575071A93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33501" y="5133522"/>
            <a:ext cx="1010500" cy="420661"/>
          </a:xfrm>
          <a:prstGeom prst="rect">
            <a:avLst/>
          </a:prstGeom>
        </p:spPr>
      </p:pic>
      <p:sp>
        <p:nvSpPr>
          <p:cNvPr id="19" name="AutoShape 36"/>
          <p:cNvSpPr>
            <a:spLocks noChangeArrowheads="1"/>
          </p:cNvSpPr>
          <p:nvPr/>
        </p:nvSpPr>
        <p:spPr bwMode="auto">
          <a:xfrm>
            <a:off x="814376" y="2219053"/>
            <a:ext cx="8022648" cy="3304271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fr-FR" sz="2100" dirty="0"/>
              <a:t>Socle commun</a:t>
            </a:r>
          </a:p>
          <a:p>
            <a:endParaRPr lang="fr-FR" sz="2100" u="sng" dirty="0">
              <a:solidFill>
                <a:srgbClr val="FF0000"/>
              </a:solidFill>
            </a:endParaRPr>
          </a:p>
          <a:p>
            <a:r>
              <a:rPr lang="fr-FR" sz="2100" u="sng" dirty="0">
                <a:solidFill>
                  <a:srgbClr val="FF0000"/>
                </a:solidFill>
              </a:rPr>
              <a:t>4 parcours éducatifs :</a:t>
            </a:r>
            <a:r>
              <a:rPr lang="fr-FR" sz="2100" dirty="0">
                <a:solidFill>
                  <a:srgbClr val="FF0000"/>
                </a:solidFill>
              </a:rPr>
              <a:t> </a:t>
            </a:r>
            <a:r>
              <a:rPr lang="fr-FR" sz="2100" dirty="0"/>
              <a:t>continuité CM1-CM2 et validation en fin de cycle 4 (soutenance orale du DNB, contrôle continu, etc.)</a:t>
            </a:r>
          </a:p>
          <a:p>
            <a:endParaRPr lang="fr-FR" sz="2100" dirty="0"/>
          </a:p>
          <a:p>
            <a:r>
              <a:rPr lang="fr-FR" sz="2100" dirty="0"/>
              <a:t>*Parcours santé</a:t>
            </a:r>
          </a:p>
          <a:p>
            <a:r>
              <a:rPr lang="fr-FR" sz="2100" dirty="0"/>
              <a:t>*Parcours d’éducation artistique et culturel</a:t>
            </a:r>
          </a:p>
          <a:p>
            <a:r>
              <a:rPr lang="fr-FR" sz="2100" dirty="0"/>
              <a:t>*Parcours citoyen</a:t>
            </a:r>
          </a:p>
          <a:p>
            <a:r>
              <a:rPr lang="fr-FR" sz="2100" dirty="0"/>
              <a:t>*Parcours avenir</a:t>
            </a:r>
          </a:p>
          <a:p>
            <a:pPr marL="257175" indent="-257175"/>
            <a:endParaRPr lang="fr-FR" sz="21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00" y="975254"/>
            <a:ext cx="8820472" cy="577591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05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L’emploi</a:t>
            </a:r>
            <a:r>
              <a:rPr lang="fr-FR" sz="2800" b="1" dirty="0" smtClean="0"/>
              <a:t> </a:t>
            </a:r>
            <a:r>
              <a:rPr lang="fr-FR" sz="2800" b="1" dirty="0">
                <a:solidFill>
                  <a:srgbClr val="0070C0"/>
                </a:solidFill>
              </a:rPr>
              <a:t>du </a:t>
            </a:r>
            <a:r>
              <a:rPr lang="fr-FR" sz="2800" b="1" dirty="0" smtClean="0">
                <a:solidFill>
                  <a:srgbClr val="0070C0"/>
                </a:solidFill>
              </a:rPr>
              <a:t>temps </a:t>
            </a:r>
            <a:r>
              <a:rPr lang="fr-FR" sz="2800" b="1" dirty="0" smtClean="0">
                <a:solidFill>
                  <a:srgbClr val="FF0000"/>
                </a:solidFill>
              </a:rPr>
              <a:t>25 h + 1h Devoirs Faits obligatoire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 rot="20445921">
            <a:off x="1383790" y="3841682"/>
            <a:ext cx="1651284" cy="1318514"/>
          </a:xfrm>
          <a:prstGeom prst="wedgeEllipseCallout">
            <a:avLst>
              <a:gd name="adj1" fmla="val -65508"/>
              <a:gd name="adj2" fmla="val 98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4h30 de français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9" name="Bulle ronde 8"/>
          <p:cNvSpPr/>
          <p:nvPr/>
        </p:nvSpPr>
        <p:spPr>
          <a:xfrm>
            <a:off x="57613" y="5074070"/>
            <a:ext cx="1446854" cy="1021939"/>
          </a:xfrm>
          <a:prstGeom prst="wedgeEllipseCallout">
            <a:avLst>
              <a:gd name="adj1" fmla="val 63507"/>
              <a:gd name="adj2" fmla="val 1587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4h d’anglais </a:t>
            </a:r>
          </a:p>
          <a:p>
            <a:pPr algn="ctr"/>
            <a:endParaRPr lang="fr-FR" sz="1400" b="1" dirty="0" smtClean="0">
              <a:solidFill>
                <a:schemeClr val="tx1"/>
              </a:solidFill>
            </a:endParaRPr>
          </a:p>
        </p:txBody>
      </p:sp>
      <p:sp>
        <p:nvSpPr>
          <p:cNvPr id="10" name="Bulle ronde 9"/>
          <p:cNvSpPr/>
          <p:nvPr/>
        </p:nvSpPr>
        <p:spPr>
          <a:xfrm rot="923819">
            <a:off x="7263485" y="3165484"/>
            <a:ext cx="1841157" cy="1507095"/>
          </a:xfrm>
          <a:prstGeom prst="wedgeEllipseCallout">
            <a:avLst>
              <a:gd name="adj1" fmla="val -4856"/>
              <a:gd name="adj2" fmla="val -53339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1h d’arts plastiques et 1h d’éducation musicale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1" name="Bulle ronde 10"/>
          <p:cNvSpPr/>
          <p:nvPr/>
        </p:nvSpPr>
        <p:spPr>
          <a:xfrm>
            <a:off x="677094" y="1549868"/>
            <a:ext cx="1800200" cy="1512168"/>
          </a:xfrm>
          <a:prstGeom prst="wedgeEllipseCallout">
            <a:avLst>
              <a:gd name="adj1" fmla="val 64844"/>
              <a:gd name="adj2" fmla="val -6062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3 heures d’HG+ EMC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" name="Bulle ronde 11"/>
          <p:cNvSpPr/>
          <p:nvPr/>
        </p:nvSpPr>
        <p:spPr>
          <a:xfrm>
            <a:off x="6623720" y="1222187"/>
            <a:ext cx="2520280" cy="1512168"/>
          </a:xfrm>
          <a:prstGeom prst="wedgeEllipseCallout">
            <a:avLst>
              <a:gd name="adj1" fmla="val -41815"/>
              <a:gd name="adj2" fmla="val 5448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4h30 de mathématiques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" name="Bulle ronde 13"/>
          <p:cNvSpPr/>
          <p:nvPr/>
        </p:nvSpPr>
        <p:spPr>
          <a:xfrm>
            <a:off x="3139198" y="2406864"/>
            <a:ext cx="2362910" cy="1512168"/>
          </a:xfrm>
          <a:prstGeom prst="wedgeEllipseCallout">
            <a:avLst>
              <a:gd name="adj1" fmla="val 72409"/>
              <a:gd name="adj2" fmla="val -9162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4h d’éducation physique et sportive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6" name="Bulle ronde 15"/>
          <p:cNvSpPr/>
          <p:nvPr/>
        </p:nvSpPr>
        <p:spPr>
          <a:xfrm>
            <a:off x="6623720" y="4825331"/>
            <a:ext cx="1542078" cy="1140123"/>
          </a:xfrm>
          <a:prstGeom prst="wedgeEllipseCallout">
            <a:avLst>
              <a:gd name="adj1" fmla="val -32811"/>
              <a:gd name="adj2" fmla="val 93828"/>
            </a:avLst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3h de SVT- Physique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1349896" y="443343"/>
            <a:ext cx="7772400" cy="1080119"/>
          </a:xfrm>
        </p:spPr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Service vie scolaire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>
          <a:xfrm>
            <a:off x="1341120" y="1679456"/>
            <a:ext cx="6400800" cy="386598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fr-FR" sz="5700" u="sng" dirty="0">
                <a:solidFill>
                  <a:srgbClr val="1D35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Accueil des </a:t>
            </a:r>
            <a:r>
              <a:rPr lang="fr-FR" sz="5700" u="sng" dirty="0" smtClean="0">
                <a:solidFill>
                  <a:srgbClr val="1D35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élèves</a:t>
            </a:r>
          </a:p>
          <a:p>
            <a:pPr algn="l"/>
            <a:endParaRPr lang="fr-FR" sz="5700" u="sng" dirty="0">
              <a:solidFill>
                <a:srgbClr val="1D35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/>
            <a:r>
              <a:rPr lang="fr-FR" sz="57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Les élèves sont accueillis dans l’établissement de 8h00 à 17h00.</a:t>
            </a:r>
          </a:p>
          <a:p>
            <a:pPr algn="l"/>
            <a:r>
              <a:rPr lang="fr-FR" sz="57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En dehors des heures de cours, les élèves sont pris en charge en étude surveillée</a:t>
            </a:r>
            <a:r>
              <a:rPr lang="fr-FR" sz="4400" dirty="0">
                <a:solidFill>
                  <a:srgbClr val="0000FF"/>
                </a:solidFill>
              </a:rPr>
              <a:t>.</a:t>
            </a:r>
          </a:p>
          <a:p>
            <a:pPr algn="l"/>
            <a:r>
              <a:rPr lang="fr-FR" sz="56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Une aide aux devoirs </a:t>
            </a:r>
            <a:r>
              <a:rPr lang="fr-FR" sz="56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faits </a:t>
            </a:r>
            <a:r>
              <a:rPr lang="fr-FR" sz="560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est proposée de 17h00 à 18h00, sur </a:t>
            </a:r>
            <a:r>
              <a:rPr lang="fr-FR" sz="56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inscription.</a:t>
            </a:r>
            <a:endParaRPr lang="fr-FR" sz="560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Imag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260648"/>
            <a:ext cx="2088232" cy="1512167"/>
          </a:xfrm>
          <a:prstGeom prst="rect">
            <a:avLst/>
          </a:prstGeom>
        </p:spPr>
      </p:pic>
      <p:pic>
        <p:nvPicPr>
          <p:cNvPr id="12" name="Imag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084168" y="4509120"/>
            <a:ext cx="252028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1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Stade d'athlétisme - Neuilly-sur-Mar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805" y="1854487"/>
            <a:ext cx="1008112" cy="670853"/>
          </a:xfrm>
          <a:prstGeom prst="rect">
            <a:avLst/>
          </a:prstGeom>
          <a:noFill/>
        </p:spPr>
      </p:pic>
      <p:pic>
        <p:nvPicPr>
          <p:cNvPr id="8" name="Picture 14" descr="http://www.marpire.fr/wp-content/uploads/2015/11/fo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4728">
            <a:off x="7460862" y="1181528"/>
            <a:ext cx="1055434" cy="703447"/>
          </a:xfrm>
          <a:prstGeom prst="rect">
            <a:avLst/>
          </a:prstGeom>
          <a:noFill/>
        </p:spPr>
      </p:pic>
      <p:pic>
        <p:nvPicPr>
          <p:cNvPr id="5" name="Picture 2" descr="https://img-fotki.yandex.ru/get/39/268096604.35d/0_13e8a8_6d6f36e1_XX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9166" y="3349760"/>
            <a:ext cx="3672408" cy="212884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7882"/>
            <a:ext cx="8229600" cy="447273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LES </a:t>
            </a:r>
            <a:r>
              <a:rPr lang="fr-FR" sz="3200" b="1" dirty="0" smtClean="0">
                <a:solidFill>
                  <a:srgbClr val="0070C0"/>
                </a:solidFill>
              </a:rPr>
              <a:t>OPTIONS POSSIBLES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6</a:t>
            </a:r>
            <a:r>
              <a:rPr lang="fr-FR" sz="2400" baseline="30000" dirty="0" smtClean="0"/>
              <a:t>e</a:t>
            </a:r>
            <a:r>
              <a:rPr lang="fr-FR" sz="2400" dirty="0" smtClean="0"/>
              <a:t> :	1 option possible parmi :</a:t>
            </a:r>
          </a:p>
          <a:p>
            <a:pPr marL="0" indent="0">
              <a:buNone/>
            </a:pPr>
            <a:r>
              <a:rPr lang="fr-FR" sz="2400" dirty="0" smtClean="0"/>
              <a:t>	</a:t>
            </a:r>
          </a:p>
          <a:p>
            <a:pPr>
              <a:buNone/>
            </a:pPr>
            <a:r>
              <a:rPr lang="fr-FR" sz="2400" dirty="0" smtClean="0"/>
              <a:t>		* Sport+ (tennis, football, athlétisme</a:t>
            </a:r>
            <a:r>
              <a:rPr lang="fr-FR" sz="2400" dirty="0"/>
              <a:t>) </a:t>
            </a:r>
            <a:r>
              <a:rPr lang="fr-FR" sz="2400" dirty="0" smtClean="0"/>
              <a:t>- 2h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/>
              <a:t>	</a:t>
            </a:r>
            <a:r>
              <a:rPr lang="fr-FR" sz="2400" dirty="0" smtClean="0"/>
              <a:t>	* Italien </a:t>
            </a:r>
            <a:r>
              <a:rPr lang="fr-FR" sz="2400" dirty="0" err="1" smtClean="0"/>
              <a:t>bilangue</a:t>
            </a:r>
            <a:r>
              <a:rPr lang="fr-FR" sz="2400" dirty="0" smtClean="0"/>
              <a:t> - 2h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/>
              <a:t>	</a:t>
            </a:r>
            <a:r>
              <a:rPr lang="fr-FR" sz="2400" dirty="0" smtClean="0"/>
              <a:t>	* </a:t>
            </a:r>
            <a:r>
              <a:rPr lang="fr-FR" sz="2400" dirty="0" smtClean="0"/>
              <a:t>Corps</a:t>
            </a:r>
            <a:r>
              <a:rPr lang="fr-FR" sz="2400" dirty="0" smtClean="0"/>
              <a:t> </a:t>
            </a:r>
            <a:r>
              <a:rPr lang="fr-FR" sz="2400" smtClean="0"/>
              <a:t>&amp; </a:t>
            </a:r>
            <a:r>
              <a:rPr lang="fr-FR" sz="2400" smtClean="0"/>
              <a:t>Voix </a:t>
            </a:r>
            <a:r>
              <a:rPr lang="fr-FR" sz="2400" dirty="0" smtClean="0"/>
              <a:t>en lien avec le conservatoire de 		roannais </a:t>
            </a:r>
            <a:r>
              <a:rPr lang="fr-FR" sz="2400" dirty="0"/>
              <a:t>agglomération </a:t>
            </a:r>
            <a:r>
              <a:rPr lang="fr-FR" sz="2400" dirty="0" smtClean="0"/>
              <a:t> - 3h </a:t>
            </a:r>
          </a:p>
          <a:p>
            <a:pPr>
              <a:buNone/>
            </a:pPr>
            <a:r>
              <a:rPr lang="fr-FR" sz="2400" dirty="0" smtClean="0"/>
              <a:t>             (2h au conservatoire et 1h au collège)                      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/>
              <a:t>Ensuite en 5</a:t>
            </a:r>
            <a:r>
              <a:rPr lang="fr-FR" sz="2000" baseline="30000" dirty="0" smtClean="0"/>
              <a:t>e</a:t>
            </a:r>
            <a:r>
              <a:rPr lang="fr-FR" sz="2000" dirty="0" smtClean="0"/>
              <a:t> : choix d’une 2</a:t>
            </a:r>
            <a:r>
              <a:rPr lang="fr-FR" sz="2000" baseline="30000" dirty="0" smtClean="0"/>
              <a:t>e</a:t>
            </a:r>
            <a:r>
              <a:rPr lang="fr-FR" sz="2000" dirty="0" smtClean="0"/>
              <a:t> langue parmi espagnol, allemand et italien. Les 6</a:t>
            </a:r>
            <a:r>
              <a:rPr lang="fr-FR" sz="2000" baseline="30000" dirty="0" smtClean="0"/>
              <a:t>e</a:t>
            </a:r>
            <a:r>
              <a:rPr lang="fr-FR" sz="2000" dirty="0" smtClean="0"/>
              <a:t> italien </a:t>
            </a:r>
            <a:r>
              <a:rPr lang="fr-FR" sz="2000" dirty="0" err="1" smtClean="0"/>
              <a:t>bilangue</a:t>
            </a:r>
            <a:r>
              <a:rPr lang="fr-FR" sz="2000" dirty="0" smtClean="0"/>
              <a:t> conservent l’italien.</a:t>
            </a:r>
          </a:p>
          <a:p>
            <a:pPr marL="0" indent="0">
              <a:buNone/>
            </a:pPr>
            <a:r>
              <a:rPr lang="fr-FR" sz="2000" dirty="0" smtClean="0"/>
              <a:t>Possibilité de suivre un enseignement Langue et culture de l’antiquité (latin),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</a:t>
            </a:r>
            <a:endParaRPr lang="fr-FR" sz="2400" dirty="0"/>
          </a:p>
        </p:txBody>
      </p:sp>
      <p:pic>
        <p:nvPicPr>
          <p:cNvPr id="4" name="Picture 6" descr="Drapeau de l'Itali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60334">
            <a:off x="4548381" y="2442053"/>
            <a:ext cx="1061004" cy="943928"/>
          </a:xfrm>
          <a:prstGeom prst="rect">
            <a:avLst/>
          </a:prstGeom>
          <a:noFill/>
        </p:spPr>
      </p:pic>
      <p:pic>
        <p:nvPicPr>
          <p:cNvPr id="7" name="Picture 12" descr="BNP Paribas et le soutien aux jeunes générations du tennis, l'histoire  continue - BNP Pariba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316154"/>
            <a:ext cx="981344" cy="5760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553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" t="400" r="-1974" b="44512"/>
          <a:stretch/>
        </p:blipFill>
        <p:spPr>
          <a:xfrm>
            <a:off x="107504" y="620688"/>
            <a:ext cx="91440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-819472"/>
            <a:ext cx="6170892" cy="6877657"/>
          </a:xfrm>
        </p:spPr>
      </p:pic>
      <p:sp>
        <p:nvSpPr>
          <p:cNvPr id="5" name="Ellipse 4"/>
          <p:cNvSpPr/>
          <p:nvPr/>
        </p:nvSpPr>
        <p:spPr>
          <a:xfrm rot="1665191">
            <a:off x="3704667" y="842262"/>
            <a:ext cx="1172581" cy="8943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Cellule</a:t>
            </a:r>
          </a:p>
          <a:p>
            <a:pPr algn="ctr"/>
            <a:r>
              <a:rPr lang="fr-FR" dirty="0" smtClean="0"/>
              <a:t>BVE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85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6|0.5|0.5|0.5|0.8|0.6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0.9|0.7|1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802</Words>
  <Application>Microsoft Office PowerPoint</Application>
  <PresentationFormat>Affichage à l'écran (4:3)</PresentationFormat>
  <Paragraphs>136</Paragraphs>
  <Slides>19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8" baseType="lpstr">
      <vt:lpstr>ＭＳ Ｐゴシック</vt:lpstr>
      <vt:lpstr>Andalus</vt:lpstr>
      <vt:lpstr>Arial</vt:lpstr>
      <vt:lpstr>Calibri</vt:lpstr>
      <vt:lpstr>Calibri Light</vt:lpstr>
      <vt:lpstr>Comic Sans MS</vt:lpstr>
      <vt:lpstr>DejaVu Sans</vt:lpstr>
      <vt:lpstr>Times New Roman</vt:lpstr>
      <vt:lpstr>Thème Office</vt:lpstr>
      <vt:lpstr>Collège  Louis  ARAGON</vt:lpstr>
      <vt:lpstr>Les personnels du collège Louis ARAGON</vt:lpstr>
      <vt:lpstr>Présentation PowerPoint</vt:lpstr>
      <vt:lpstr>Présentation PowerPoint</vt:lpstr>
      <vt:lpstr>L’emploi du temps 25 h + 1h Devoirs Faits obligatoire</vt:lpstr>
      <vt:lpstr>Service vie scolaire</vt:lpstr>
      <vt:lpstr>LES OPTIONS POSSIBLES</vt:lpstr>
      <vt:lpstr>Présentation PowerPoint</vt:lpstr>
      <vt:lpstr>Présentation PowerPoint</vt:lpstr>
      <vt:lpstr>Présentation PowerPoint</vt:lpstr>
      <vt:lpstr> CYBERCOLLEGE Connexion unique par EDUCONNECT </vt:lpstr>
      <vt:lpstr> CYBERCOLLEGE Soirée d'information sur Cybercollège </vt:lpstr>
      <vt:lpstr>Présentation PowerPoint</vt:lpstr>
      <vt:lpstr>Des salles adaptées aux apprentissages</vt:lpstr>
      <vt:lpstr>LA VIE AU COLLEGE EN DEHORS DES HEURES DE COURS</vt:lpstr>
      <vt:lpstr>Deux associations dynamiques</vt:lpstr>
      <vt:lpstr>Présentation PowerPoint</vt:lpstr>
      <vt:lpstr>Un accueil spécifique pour les élèves de 6e                          Jeu de piste – chasse aux trésors – activités sportives</vt:lpstr>
      <vt:lpstr>Nous vous remercions  pour votre attention.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Jean-Paul</dc:creator>
  <cp:lastModifiedBy>Jocelyne GUENAT-GONIN</cp:lastModifiedBy>
  <cp:revision>83</cp:revision>
  <dcterms:created xsi:type="dcterms:W3CDTF">2019-10-28T15:38:18Z</dcterms:created>
  <dcterms:modified xsi:type="dcterms:W3CDTF">2025-05-19T11:43:01Z</dcterms:modified>
</cp:coreProperties>
</file>